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7" r:id="rId9"/>
    <p:sldId id="262" r:id="rId10"/>
    <p:sldId id="265" r:id="rId11"/>
  </p:sldIdLst>
  <p:sldSz cx="12192000" cy="6858000"/>
  <p:notesSz cx="7104063" cy="10234613"/>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73" autoAdjust="0"/>
    <p:restoredTop sz="94660"/>
  </p:normalViewPr>
  <p:slideViewPr>
    <p:cSldViewPr snapToGrid="0">
      <p:cViewPr varScale="1">
        <p:scale>
          <a:sx n="117" d="100"/>
          <a:sy n="117" d="100"/>
        </p:scale>
        <p:origin x="76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9684A-4570-46CA-9D9F-3B6D88E339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L"/>
          </a:p>
        </p:txBody>
      </p:sp>
      <p:sp>
        <p:nvSpPr>
          <p:cNvPr id="3" name="Subtitle 2">
            <a:extLst>
              <a:ext uri="{FF2B5EF4-FFF2-40B4-BE49-F238E27FC236}">
                <a16:creationId xmlns:a16="http://schemas.microsoft.com/office/drawing/2014/main" id="{0D8E35DC-FB63-462C-BAD0-F56BF09E53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L"/>
          </a:p>
        </p:txBody>
      </p:sp>
      <p:sp>
        <p:nvSpPr>
          <p:cNvPr id="4" name="Date Placeholder 3">
            <a:extLst>
              <a:ext uri="{FF2B5EF4-FFF2-40B4-BE49-F238E27FC236}">
                <a16:creationId xmlns:a16="http://schemas.microsoft.com/office/drawing/2014/main" id="{804BB1C0-4B38-4A77-9E1C-A30CDC86C699}"/>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5" name="Footer Placeholder 4">
            <a:extLst>
              <a:ext uri="{FF2B5EF4-FFF2-40B4-BE49-F238E27FC236}">
                <a16:creationId xmlns:a16="http://schemas.microsoft.com/office/drawing/2014/main" id="{8F05CA15-D813-4775-B97D-2FC71E6B7DFD}"/>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1442B37E-27E3-460F-8661-5796ADA95324}"/>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2185838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F261A-D3B0-44F9-91F5-20790529F891}"/>
              </a:ext>
            </a:extLst>
          </p:cNvPr>
          <p:cNvSpPr>
            <a:spLocks noGrp="1"/>
          </p:cNvSpPr>
          <p:nvPr>
            <p:ph type="title"/>
          </p:nvPr>
        </p:nvSpPr>
        <p:spPr/>
        <p:txBody>
          <a:bodyPr/>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F0B1F1BC-F170-4251-87E3-7E9A21CC41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055520F9-63B3-41E3-9747-3F81584A4371}"/>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5" name="Footer Placeholder 4">
            <a:extLst>
              <a:ext uri="{FF2B5EF4-FFF2-40B4-BE49-F238E27FC236}">
                <a16:creationId xmlns:a16="http://schemas.microsoft.com/office/drawing/2014/main" id="{CDD5E0CF-1576-45E5-A25A-2DB818AA3625}"/>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D2143522-96C4-4BB4-935D-7DF4D81A38FF}"/>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2840232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074FCC-45DA-4304-AE36-286CC71DBD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EBC28A77-35B3-4101-B90D-961C78E7D8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1AF607C9-4F75-4D65-9267-29E31922D1FE}"/>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5" name="Footer Placeholder 4">
            <a:extLst>
              <a:ext uri="{FF2B5EF4-FFF2-40B4-BE49-F238E27FC236}">
                <a16:creationId xmlns:a16="http://schemas.microsoft.com/office/drawing/2014/main" id="{6798893E-175E-43EB-8165-224ACBE5F285}"/>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63CB4A25-1074-4FE0-BE5B-52F3CD6BED0A}"/>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2175207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CA194-B780-4005-9D99-FB3EC1898BCC}"/>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1E2147F0-2517-4AD8-AD54-ABE0B156B2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34EBCA74-D008-49D7-8C58-30D061690F1A}"/>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5" name="Footer Placeholder 4">
            <a:extLst>
              <a:ext uri="{FF2B5EF4-FFF2-40B4-BE49-F238E27FC236}">
                <a16:creationId xmlns:a16="http://schemas.microsoft.com/office/drawing/2014/main" id="{E2D637BC-0039-4DC4-A57D-D2EC0E65942A}"/>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A33BEC31-8240-4EB6-9A18-6E5E145E5E2F}"/>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1893752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635CA-EEC9-449D-AC6D-DD168C1AD4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L"/>
          </a:p>
        </p:txBody>
      </p:sp>
      <p:sp>
        <p:nvSpPr>
          <p:cNvPr id="3" name="Text Placeholder 2">
            <a:extLst>
              <a:ext uri="{FF2B5EF4-FFF2-40B4-BE49-F238E27FC236}">
                <a16:creationId xmlns:a16="http://schemas.microsoft.com/office/drawing/2014/main" id="{750D0F68-7070-4126-8903-9C999BF28C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D26226-1C91-432A-A6AB-C91963CBE8B6}"/>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5" name="Footer Placeholder 4">
            <a:extLst>
              <a:ext uri="{FF2B5EF4-FFF2-40B4-BE49-F238E27FC236}">
                <a16:creationId xmlns:a16="http://schemas.microsoft.com/office/drawing/2014/main" id="{696EF399-C7CE-4947-A3F8-36FDA2527981}"/>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7289FDBE-4BC8-4936-8EE1-D8B2EF12D2C9}"/>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3141686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005A7-5583-4482-9FCC-D918AF660F01}"/>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B8756338-143F-4AC7-A252-0C377EE0DB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Content Placeholder 3">
            <a:extLst>
              <a:ext uri="{FF2B5EF4-FFF2-40B4-BE49-F238E27FC236}">
                <a16:creationId xmlns:a16="http://schemas.microsoft.com/office/drawing/2014/main" id="{D3519DC6-68FA-41A8-9A63-58D6ED6F4B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Date Placeholder 4">
            <a:extLst>
              <a:ext uri="{FF2B5EF4-FFF2-40B4-BE49-F238E27FC236}">
                <a16:creationId xmlns:a16="http://schemas.microsoft.com/office/drawing/2014/main" id="{65749162-B1FD-443C-A93B-56AC111378B0}"/>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6" name="Footer Placeholder 5">
            <a:extLst>
              <a:ext uri="{FF2B5EF4-FFF2-40B4-BE49-F238E27FC236}">
                <a16:creationId xmlns:a16="http://schemas.microsoft.com/office/drawing/2014/main" id="{160AAF8D-A75D-4B27-86DD-21783BAFF60B}"/>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15EB9A0A-C2DA-4175-A7B6-2620F8400949}"/>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10591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64577-D188-43DC-AA07-1C9B42F29BD1}"/>
              </a:ext>
            </a:extLst>
          </p:cNvPr>
          <p:cNvSpPr>
            <a:spLocks noGrp="1"/>
          </p:cNvSpPr>
          <p:nvPr>
            <p:ph type="title"/>
          </p:nvPr>
        </p:nvSpPr>
        <p:spPr>
          <a:xfrm>
            <a:off x="839788" y="365125"/>
            <a:ext cx="10515600" cy="1325563"/>
          </a:xfrm>
        </p:spPr>
        <p:txBody>
          <a:bodyPr/>
          <a:lstStyle/>
          <a:p>
            <a:r>
              <a:rPr lang="en-US"/>
              <a:t>Click to edit Master title style</a:t>
            </a:r>
            <a:endParaRPr lang="en-NL"/>
          </a:p>
        </p:txBody>
      </p:sp>
      <p:sp>
        <p:nvSpPr>
          <p:cNvPr id="3" name="Text Placeholder 2">
            <a:extLst>
              <a:ext uri="{FF2B5EF4-FFF2-40B4-BE49-F238E27FC236}">
                <a16:creationId xmlns:a16="http://schemas.microsoft.com/office/drawing/2014/main" id="{86457459-9798-4650-9DE8-C96E652E0C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9FA52F-B9C4-4D2B-A355-4B46B872BC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Text Placeholder 4">
            <a:extLst>
              <a:ext uri="{FF2B5EF4-FFF2-40B4-BE49-F238E27FC236}">
                <a16:creationId xmlns:a16="http://schemas.microsoft.com/office/drawing/2014/main" id="{5254511D-869A-45A2-934A-E27FA952AA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A7DB11-F726-4CDB-8851-69C58F1D77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7" name="Date Placeholder 6">
            <a:extLst>
              <a:ext uri="{FF2B5EF4-FFF2-40B4-BE49-F238E27FC236}">
                <a16:creationId xmlns:a16="http://schemas.microsoft.com/office/drawing/2014/main" id="{60B1479B-8781-49B8-9CCB-AF0EFE70AD83}"/>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8" name="Footer Placeholder 7">
            <a:extLst>
              <a:ext uri="{FF2B5EF4-FFF2-40B4-BE49-F238E27FC236}">
                <a16:creationId xmlns:a16="http://schemas.microsoft.com/office/drawing/2014/main" id="{5023A90F-AED0-44F0-93CC-941460DAFAFA}"/>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8E351F3D-14FA-47B1-8782-48F30507271D}"/>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368912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0D7D1-0D20-469B-A6CC-E0F2B21C982D}"/>
              </a:ext>
            </a:extLst>
          </p:cNvPr>
          <p:cNvSpPr>
            <a:spLocks noGrp="1"/>
          </p:cNvSpPr>
          <p:nvPr>
            <p:ph type="title"/>
          </p:nvPr>
        </p:nvSpPr>
        <p:spPr/>
        <p:txBody>
          <a:bodyPr/>
          <a:lstStyle/>
          <a:p>
            <a:r>
              <a:rPr lang="en-US"/>
              <a:t>Click to edit Master title style</a:t>
            </a:r>
            <a:endParaRPr lang="en-NL"/>
          </a:p>
        </p:txBody>
      </p:sp>
      <p:sp>
        <p:nvSpPr>
          <p:cNvPr id="3" name="Date Placeholder 2">
            <a:extLst>
              <a:ext uri="{FF2B5EF4-FFF2-40B4-BE49-F238E27FC236}">
                <a16:creationId xmlns:a16="http://schemas.microsoft.com/office/drawing/2014/main" id="{E8179032-E182-4049-B0B9-3E962F9B09E9}"/>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4" name="Footer Placeholder 3">
            <a:extLst>
              <a:ext uri="{FF2B5EF4-FFF2-40B4-BE49-F238E27FC236}">
                <a16:creationId xmlns:a16="http://schemas.microsoft.com/office/drawing/2014/main" id="{DA982C8F-D9F1-49EC-B294-DFFF649D9C08}"/>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522ED145-B630-447E-BABC-2168F3051E6C}"/>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1664709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38ADCB-94C3-48E5-B762-2A10EFFD17B8}"/>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3" name="Footer Placeholder 2">
            <a:extLst>
              <a:ext uri="{FF2B5EF4-FFF2-40B4-BE49-F238E27FC236}">
                <a16:creationId xmlns:a16="http://schemas.microsoft.com/office/drawing/2014/main" id="{D229FE6A-BDA0-41FB-9338-728EB385BF3D}"/>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85FE55D5-BCC6-44C5-AFD0-10A515AB2CDD}"/>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285262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A68D3-767C-47F6-AF2E-2D2D9582BF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Content Placeholder 2">
            <a:extLst>
              <a:ext uri="{FF2B5EF4-FFF2-40B4-BE49-F238E27FC236}">
                <a16:creationId xmlns:a16="http://schemas.microsoft.com/office/drawing/2014/main" id="{5B4928B1-8BEF-4E25-BE04-2DEF5EFF3C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Text Placeholder 3">
            <a:extLst>
              <a:ext uri="{FF2B5EF4-FFF2-40B4-BE49-F238E27FC236}">
                <a16:creationId xmlns:a16="http://schemas.microsoft.com/office/drawing/2014/main" id="{C136F99C-C670-4F79-9744-8BECEA31AF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F5DAD7-D338-4348-940B-7F0744C71D57}"/>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6" name="Footer Placeholder 5">
            <a:extLst>
              <a:ext uri="{FF2B5EF4-FFF2-40B4-BE49-F238E27FC236}">
                <a16:creationId xmlns:a16="http://schemas.microsoft.com/office/drawing/2014/main" id="{1BCEABC4-031E-431C-AC8E-8D1EB8158C63}"/>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E57FB8B8-5162-4BCA-9A17-A9C6FA176577}"/>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3258204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BE534-44C2-4F37-8D4E-57246250B3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Picture Placeholder 2">
            <a:extLst>
              <a:ext uri="{FF2B5EF4-FFF2-40B4-BE49-F238E27FC236}">
                <a16:creationId xmlns:a16="http://schemas.microsoft.com/office/drawing/2014/main" id="{BFEEA1BD-790E-4B2C-BDB2-88473B25D5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D88BA161-7F0B-429D-827D-E17D159E83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C30E9C-A700-43A6-8191-5E606FA30C7B}"/>
              </a:ext>
            </a:extLst>
          </p:cNvPr>
          <p:cNvSpPr>
            <a:spLocks noGrp="1"/>
          </p:cNvSpPr>
          <p:nvPr>
            <p:ph type="dt" sz="half" idx="10"/>
          </p:nvPr>
        </p:nvSpPr>
        <p:spPr/>
        <p:txBody>
          <a:bodyPr/>
          <a:lstStyle/>
          <a:p>
            <a:fld id="{FF474E98-351D-4646-8326-7FF9D66FC259}" type="datetimeFigureOut">
              <a:rPr lang="en-NL" smtClean="0"/>
              <a:t>02/10/2026</a:t>
            </a:fld>
            <a:endParaRPr lang="en-NL"/>
          </a:p>
        </p:txBody>
      </p:sp>
      <p:sp>
        <p:nvSpPr>
          <p:cNvPr id="6" name="Footer Placeholder 5">
            <a:extLst>
              <a:ext uri="{FF2B5EF4-FFF2-40B4-BE49-F238E27FC236}">
                <a16:creationId xmlns:a16="http://schemas.microsoft.com/office/drawing/2014/main" id="{8F54980D-F3C5-499D-B853-D952D402C0B1}"/>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28679EF3-BFFD-4870-9EE7-2B69552DFCD8}"/>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706642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3B1F5E-5175-4AB5-B263-0C720F2333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L"/>
          </a:p>
        </p:txBody>
      </p:sp>
      <p:sp>
        <p:nvSpPr>
          <p:cNvPr id="3" name="Text Placeholder 2">
            <a:extLst>
              <a:ext uri="{FF2B5EF4-FFF2-40B4-BE49-F238E27FC236}">
                <a16:creationId xmlns:a16="http://schemas.microsoft.com/office/drawing/2014/main" id="{F00A5E5B-A207-4E9F-B1F2-FDE81C5C08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7011C389-6CBD-4335-88DF-AD0424A305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474E98-351D-4646-8326-7FF9D66FC259}" type="datetimeFigureOut">
              <a:rPr lang="en-NL" smtClean="0"/>
              <a:t>02/10/2026</a:t>
            </a:fld>
            <a:endParaRPr lang="en-NL"/>
          </a:p>
        </p:txBody>
      </p:sp>
      <p:sp>
        <p:nvSpPr>
          <p:cNvPr id="5" name="Footer Placeholder 4">
            <a:extLst>
              <a:ext uri="{FF2B5EF4-FFF2-40B4-BE49-F238E27FC236}">
                <a16:creationId xmlns:a16="http://schemas.microsoft.com/office/drawing/2014/main" id="{261FAEAF-1B88-4550-817A-714C5D12E2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L"/>
          </a:p>
        </p:txBody>
      </p:sp>
      <p:sp>
        <p:nvSpPr>
          <p:cNvPr id="6" name="Slide Number Placeholder 5">
            <a:extLst>
              <a:ext uri="{FF2B5EF4-FFF2-40B4-BE49-F238E27FC236}">
                <a16:creationId xmlns:a16="http://schemas.microsoft.com/office/drawing/2014/main" id="{6CF8109D-D004-4237-A6E5-12F7158531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0F7BEA-5DC2-4063-9C9F-EB2354174F3D}" type="slidenum">
              <a:rPr lang="en-NL" smtClean="0"/>
              <a:t>‹#›</a:t>
            </a:fld>
            <a:endParaRPr lang="en-NL"/>
          </a:p>
        </p:txBody>
      </p:sp>
    </p:spTree>
    <p:extLst>
      <p:ext uri="{BB962C8B-B14F-4D97-AF65-F5344CB8AC3E}">
        <p14:creationId xmlns:p14="http://schemas.microsoft.com/office/powerpoint/2010/main" val="346717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c.europa.eu/info/funding-tenders/opportunities/portal/screen/how-to-participate/how-to-participate/1/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inkedin.com/in/cartheur/" TargetMode="External"/><Relationship Id="rId2" Type="http://schemas.openxmlformats.org/officeDocument/2006/relationships/hyperlink" Target="mailto:cartheur@pm.m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45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1B8BDF4-4F84-41B7-81CE-73C41DCE22BC}"/>
              </a:ext>
            </a:extLst>
          </p:cNvPr>
          <p:cNvSpPr>
            <a:spLocks noGrp="1"/>
          </p:cNvSpPr>
          <p:nvPr>
            <p:ph type="ctrTitle"/>
          </p:nvPr>
        </p:nvSpPr>
        <p:spPr>
          <a:xfrm>
            <a:off x="1848465" y="3298722"/>
            <a:ext cx="8495070" cy="1784402"/>
          </a:xfrm>
        </p:spPr>
        <p:txBody>
          <a:bodyPr anchor="b">
            <a:normAutofit/>
          </a:bodyPr>
          <a:lstStyle/>
          <a:p>
            <a:r>
              <a:rPr lang="en-GB" sz="5100" b="1" dirty="0">
                <a:solidFill>
                  <a:srgbClr val="FFFFFF"/>
                </a:solidFill>
              </a:rPr>
              <a:t>Social and Mental Therapy with Artificial Animals</a:t>
            </a:r>
            <a:endParaRPr lang="en-NL" sz="5100" dirty="0">
              <a:solidFill>
                <a:srgbClr val="FFFFFF"/>
              </a:solidFill>
            </a:endParaRPr>
          </a:p>
        </p:txBody>
      </p:sp>
      <p:sp>
        <p:nvSpPr>
          <p:cNvPr id="3" name="Subtitle 2">
            <a:extLst>
              <a:ext uri="{FF2B5EF4-FFF2-40B4-BE49-F238E27FC236}">
                <a16:creationId xmlns:a16="http://schemas.microsoft.com/office/drawing/2014/main" id="{017013F0-AB2A-455D-B2A6-AD5564CE2A5A}"/>
              </a:ext>
            </a:extLst>
          </p:cNvPr>
          <p:cNvSpPr>
            <a:spLocks noGrp="1"/>
          </p:cNvSpPr>
          <p:nvPr>
            <p:ph type="subTitle" idx="1"/>
          </p:nvPr>
        </p:nvSpPr>
        <p:spPr>
          <a:xfrm>
            <a:off x="1848465" y="5838514"/>
            <a:ext cx="8495070" cy="439820"/>
          </a:xfrm>
        </p:spPr>
        <p:txBody>
          <a:bodyPr>
            <a:noAutofit/>
          </a:bodyPr>
          <a:lstStyle/>
          <a:p>
            <a:r>
              <a:rPr lang="en-US" sz="1600" dirty="0">
                <a:solidFill>
                  <a:srgbClr val="FFFFFF"/>
                </a:solidFill>
              </a:rPr>
              <a:t>FETOPEN-01-2018-2019-2020 - Challenging Current Thinking</a:t>
            </a:r>
          </a:p>
          <a:p>
            <a:endParaRPr lang="en-US" sz="1600" dirty="0">
              <a:solidFill>
                <a:srgbClr val="FFFFFF"/>
              </a:solidFill>
            </a:endParaRPr>
          </a:p>
        </p:txBody>
      </p:sp>
      <p:sp>
        <p:nvSpPr>
          <p:cNvPr id="18" name="Oval 17">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rgbClr val="D9CF1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310D5B7-23E2-4603-A707-F474BCCF1ED5}"/>
              </a:ext>
            </a:extLst>
          </p:cNvPr>
          <p:cNvPicPr>
            <a:picLocks noChangeAspect="1"/>
          </p:cNvPicPr>
          <p:nvPr/>
        </p:nvPicPr>
        <p:blipFill>
          <a:blip r:embed="rId2"/>
          <a:stretch>
            <a:fillRect/>
          </a:stretch>
        </p:blipFill>
        <p:spPr>
          <a:xfrm>
            <a:off x="5578591" y="1371601"/>
            <a:ext cx="1034819" cy="1175474"/>
          </a:xfrm>
          <a:prstGeom prst="rect">
            <a:avLst/>
          </a:prstGeom>
        </p:spPr>
      </p:pic>
    </p:spTree>
    <p:extLst>
      <p:ext uri="{BB962C8B-B14F-4D97-AF65-F5344CB8AC3E}">
        <p14:creationId xmlns:p14="http://schemas.microsoft.com/office/powerpoint/2010/main" val="1402257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45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1B8BDF4-4F84-41B7-81CE-73C41DCE22BC}"/>
              </a:ext>
            </a:extLst>
          </p:cNvPr>
          <p:cNvSpPr>
            <a:spLocks noGrp="1"/>
          </p:cNvSpPr>
          <p:nvPr>
            <p:ph type="ctrTitle"/>
          </p:nvPr>
        </p:nvSpPr>
        <p:spPr>
          <a:xfrm>
            <a:off x="1848465" y="3210789"/>
            <a:ext cx="8495070" cy="1041060"/>
          </a:xfrm>
        </p:spPr>
        <p:txBody>
          <a:bodyPr anchor="b">
            <a:normAutofit/>
          </a:bodyPr>
          <a:lstStyle/>
          <a:p>
            <a:r>
              <a:rPr lang="en-GB" sz="5100" b="1" dirty="0">
                <a:solidFill>
                  <a:srgbClr val="FFFFFF"/>
                </a:solidFill>
              </a:rPr>
              <a:t>Learn more and support!</a:t>
            </a:r>
            <a:endParaRPr lang="en-NL" sz="5100" dirty="0">
              <a:solidFill>
                <a:srgbClr val="FFFFFF"/>
              </a:solidFill>
            </a:endParaRPr>
          </a:p>
        </p:txBody>
      </p:sp>
      <p:sp>
        <p:nvSpPr>
          <p:cNvPr id="18" name="Oval 17">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rgbClr val="D9CF1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310D5B7-23E2-4603-A707-F474BCCF1ED5}"/>
              </a:ext>
            </a:extLst>
          </p:cNvPr>
          <p:cNvPicPr>
            <a:picLocks noChangeAspect="1"/>
          </p:cNvPicPr>
          <p:nvPr/>
        </p:nvPicPr>
        <p:blipFill>
          <a:blip r:embed="rId2"/>
          <a:stretch>
            <a:fillRect/>
          </a:stretch>
        </p:blipFill>
        <p:spPr>
          <a:xfrm>
            <a:off x="5578591" y="1371601"/>
            <a:ext cx="1034819" cy="1175474"/>
          </a:xfrm>
          <a:prstGeom prst="rect">
            <a:avLst/>
          </a:prstGeom>
        </p:spPr>
      </p:pic>
      <p:sp>
        <p:nvSpPr>
          <p:cNvPr id="7" name="TextBox 6">
            <a:extLst>
              <a:ext uri="{FF2B5EF4-FFF2-40B4-BE49-F238E27FC236}">
                <a16:creationId xmlns:a16="http://schemas.microsoft.com/office/drawing/2014/main" id="{3D555359-F7D6-4CE0-BBBD-BCE1D3C7983F}"/>
              </a:ext>
            </a:extLst>
          </p:cNvPr>
          <p:cNvSpPr txBox="1"/>
          <p:nvPr/>
        </p:nvSpPr>
        <p:spPr>
          <a:xfrm>
            <a:off x="741451" y="4644760"/>
            <a:ext cx="10799519" cy="2308324"/>
          </a:xfrm>
          <a:prstGeom prst="rect">
            <a:avLst/>
          </a:prstGeom>
          <a:noFill/>
        </p:spPr>
        <p:txBody>
          <a:bodyPr wrap="square" rtlCol="0">
            <a:spAutoFit/>
          </a:bodyPr>
          <a:lstStyle/>
          <a:p>
            <a:pPr algn="ctr"/>
            <a:r>
              <a:rPr lang="en-US" dirty="0">
                <a:solidFill>
                  <a:schemeClr val="bg1"/>
                </a:solidFill>
                <a:latin typeface="+mj-lt"/>
              </a:rPr>
              <a:t>Slide deck created by Dr. Christopher A. Tucker</a:t>
            </a:r>
          </a:p>
          <a:p>
            <a:pPr algn="ctr"/>
            <a:r>
              <a:rPr lang="en-US" dirty="0">
                <a:solidFill>
                  <a:schemeClr val="bg1"/>
                </a:solidFill>
                <a:latin typeface="+mj-lt"/>
              </a:rPr>
              <a:t>The Last Cyberneticist</a:t>
            </a:r>
          </a:p>
          <a:p>
            <a:pPr algn="ctr"/>
            <a:endParaRPr lang="en-US" dirty="0">
              <a:solidFill>
                <a:schemeClr val="bg1"/>
              </a:solidFill>
              <a:latin typeface="+mj-lt"/>
            </a:endParaRPr>
          </a:p>
          <a:p>
            <a:pPr algn="ctr"/>
            <a:r>
              <a:rPr lang="en-US" dirty="0">
                <a:solidFill>
                  <a:schemeClr val="bg1"/>
                </a:solidFill>
                <a:latin typeface="+mj-lt"/>
              </a:rPr>
              <a:t>Cartheur Research, B.V.</a:t>
            </a:r>
          </a:p>
          <a:p>
            <a:pPr algn="ctr"/>
            <a:r>
              <a:rPr lang="en-US" dirty="0" err="1">
                <a:solidFill>
                  <a:schemeClr val="bg1"/>
                </a:solidFill>
                <a:latin typeface="+mj-lt"/>
              </a:rPr>
              <a:t>KvK</a:t>
            </a:r>
            <a:r>
              <a:rPr lang="en-US" dirty="0">
                <a:solidFill>
                  <a:schemeClr val="bg1"/>
                </a:solidFill>
                <a:latin typeface="+mj-lt"/>
              </a:rPr>
              <a:t>: 898880668</a:t>
            </a:r>
          </a:p>
          <a:p>
            <a:pPr algn="ctr"/>
            <a:endParaRPr lang="en-US" dirty="0">
              <a:solidFill>
                <a:schemeClr val="bg1"/>
              </a:solidFill>
              <a:latin typeface="+mj-lt"/>
            </a:endParaRPr>
          </a:p>
          <a:p>
            <a:pPr algn="ctr"/>
            <a:r>
              <a:rPr lang="en-US" dirty="0">
                <a:solidFill>
                  <a:schemeClr val="bg1"/>
                </a:solidFill>
                <a:latin typeface="+mj-lt"/>
              </a:rPr>
              <a:t>https://cartheur.com.</a:t>
            </a:r>
          </a:p>
          <a:p>
            <a:pPr algn="ctr"/>
            <a:endParaRPr lang="en-US" dirty="0">
              <a:solidFill>
                <a:schemeClr val="bg1"/>
              </a:solidFill>
              <a:latin typeface="+mj-lt"/>
            </a:endParaRPr>
          </a:p>
        </p:txBody>
      </p:sp>
    </p:spTree>
    <p:extLst>
      <p:ext uri="{BB962C8B-B14F-4D97-AF65-F5344CB8AC3E}">
        <p14:creationId xmlns:p14="http://schemas.microsoft.com/office/powerpoint/2010/main" val="589827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lstStyle/>
          <a:p>
            <a:r>
              <a:rPr lang="en-US" dirty="0"/>
              <a:t>What is the proposition?</a:t>
            </a:r>
            <a:endParaRPr lang="en-NL"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p:txBody>
          <a:bodyPr>
            <a:normAutofit fontScale="85000" lnSpcReduction="20000"/>
          </a:bodyPr>
          <a:lstStyle/>
          <a:p>
            <a:r>
              <a:rPr lang="en-US" dirty="0"/>
              <a:t>A response to an innovative call in the Horizon 2020 framework.</a:t>
            </a:r>
          </a:p>
          <a:p>
            <a:pPr>
              <a:lnSpc>
                <a:spcPct val="120000"/>
              </a:lnSpc>
            </a:pPr>
            <a:r>
              <a:rPr lang="en-US" dirty="0"/>
              <a:t>Goal is to challenge current thinking in human psychological treatment for both inherent and acquired traumas as an activity that can be conducted exclusively by humans.</a:t>
            </a:r>
          </a:p>
          <a:p>
            <a:pPr>
              <a:lnSpc>
                <a:spcPct val="120000"/>
              </a:lnSpc>
            </a:pPr>
            <a:r>
              <a:rPr lang="en-US" dirty="0"/>
              <a:t>The use of autonomous technologies for emotional well-being of patients in long-term care scenarios is only in its infancy, that is distinguished by the way the human-machine interface is defined.</a:t>
            </a:r>
          </a:p>
          <a:p>
            <a:pPr>
              <a:lnSpc>
                <a:spcPct val="120000"/>
              </a:lnSpc>
            </a:pPr>
            <a:r>
              <a:rPr lang="en-US" dirty="0"/>
              <a:t> This project will explore the use of robotics for medical therapy, psychiatric treatment, children with social problems, and psycho-emotional comfort.</a:t>
            </a:r>
          </a:p>
          <a:p>
            <a:pPr>
              <a:lnSpc>
                <a:spcPct val="120000"/>
              </a:lnSpc>
            </a:pPr>
            <a:r>
              <a:rPr lang="en-US" dirty="0"/>
              <a:t>The end-game of the project is to create a novel robotics platform.</a:t>
            </a:r>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1211681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normAutofit/>
          </a:bodyPr>
          <a:lstStyle/>
          <a:p>
            <a:r>
              <a:rPr lang="en-US" sz="3600" dirty="0"/>
              <a:t>What activities fall inside the scope of the proposal?</a:t>
            </a:r>
            <a:endParaRPr lang="en-NL" sz="3600"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a:xfrm>
            <a:off x="689091" y="1757529"/>
            <a:ext cx="10693893" cy="4779456"/>
          </a:xfrm>
        </p:spPr>
        <p:txBody>
          <a:bodyPr>
            <a:normAutofit fontScale="70000" lnSpcReduction="20000"/>
          </a:bodyPr>
          <a:lstStyle/>
          <a:p>
            <a:pPr>
              <a:lnSpc>
                <a:spcPct val="120000"/>
              </a:lnSpc>
            </a:pPr>
            <a:r>
              <a:rPr lang="en-US" dirty="0"/>
              <a:t>Research and development of novel human-machine interactive interface, revolving around a patent we have filed for the technology.</a:t>
            </a:r>
          </a:p>
          <a:p>
            <a:pPr>
              <a:lnSpc>
                <a:spcPct val="120000"/>
              </a:lnSpc>
            </a:pPr>
            <a:r>
              <a:rPr lang="en-US" dirty="0"/>
              <a:t>Research and development of novel hardware is not like it is now, rather, flexible and adaptive to changing conditions in the robot where it is resident, manufactured by sustainable and low-polluting techniques.</a:t>
            </a:r>
          </a:p>
          <a:p>
            <a:pPr>
              <a:lnSpc>
                <a:spcPct val="120000"/>
              </a:lnSpc>
            </a:pPr>
            <a:r>
              <a:rPr lang="en-US" dirty="0"/>
              <a:t>Research and development of novel manufacturing technology to meet the goals set forth.</a:t>
            </a:r>
          </a:p>
          <a:p>
            <a:pPr>
              <a:lnSpc>
                <a:spcPct val="120000"/>
              </a:lnSpc>
            </a:pPr>
            <a:r>
              <a:rPr lang="en-US" dirty="0"/>
              <a:t>Collaboration with healthcare providers, including physicians, to educate them as to the benefits of short and long-term care of their patients using this technology.</a:t>
            </a:r>
          </a:p>
          <a:p>
            <a:pPr>
              <a:lnSpc>
                <a:spcPct val="120000"/>
              </a:lnSpc>
            </a:pPr>
            <a:r>
              <a:rPr lang="en-US" dirty="0"/>
              <a:t>Development of emotional detection software.</a:t>
            </a:r>
          </a:p>
          <a:p>
            <a:pPr>
              <a:lnSpc>
                <a:spcPct val="120000"/>
              </a:lnSpc>
            </a:pPr>
            <a:r>
              <a:rPr lang="en-US" dirty="0"/>
              <a:t>Development of voicing techniques, including the tone, pitch, and appeal of the voice itself.</a:t>
            </a:r>
          </a:p>
          <a:p>
            <a:pPr>
              <a:lnSpc>
                <a:spcPct val="120000"/>
              </a:lnSpc>
            </a:pPr>
            <a:r>
              <a:rPr lang="en-US" dirty="0"/>
              <a:t>Research and development of facial presentation.</a:t>
            </a:r>
          </a:p>
          <a:p>
            <a:pPr>
              <a:lnSpc>
                <a:spcPct val="120000"/>
              </a:lnSpc>
            </a:pPr>
            <a:r>
              <a:rPr lang="en-US" dirty="0"/>
              <a:t>Delivery of a proof-of-concept “artificial animal”.</a:t>
            </a:r>
          </a:p>
          <a:p>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2277060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normAutofit/>
          </a:bodyPr>
          <a:lstStyle/>
          <a:p>
            <a:r>
              <a:rPr lang="en-US" sz="2800" dirty="0"/>
              <a:t>What activities are expected to continue beyond the grant period?</a:t>
            </a:r>
            <a:endParaRPr lang="en-NL" sz="2800"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a:xfrm>
            <a:off x="838199" y="1825625"/>
            <a:ext cx="10693893" cy="4351338"/>
          </a:xfrm>
        </p:spPr>
        <p:txBody>
          <a:bodyPr>
            <a:normAutofit fontScale="85000" lnSpcReduction="20000"/>
          </a:bodyPr>
          <a:lstStyle/>
          <a:p>
            <a:pPr>
              <a:lnSpc>
                <a:spcPct val="110000"/>
              </a:lnSpc>
            </a:pPr>
            <a:r>
              <a:rPr lang="en-US" dirty="0"/>
              <a:t>Improvement of the accuracy of the identification of moods and emotions of the participant human.</a:t>
            </a:r>
          </a:p>
          <a:p>
            <a:pPr>
              <a:lnSpc>
                <a:spcPct val="110000"/>
              </a:lnSpc>
            </a:pPr>
            <a:r>
              <a:rPr lang="en-US" dirty="0"/>
              <a:t>Improvement of manufacturing techniques for scalable hardware.</a:t>
            </a:r>
          </a:p>
          <a:p>
            <a:pPr>
              <a:lnSpc>
                <a:spcPct val="110000"/>
              </a:lnSpc>
            </a:pPr>
            <a:r>
              <a:rPr lang="en-US" dirty="0"/>
              <a:t>Optimization of the interaction paradigm beyond the state-of-the-art.</a:t>
            </a:r>
          </a:p>
          <a:p>
            <a:pPr>
              <a:lnSpc>
                <a:spcPct val="110000"/>
              </a:lnSpc>
            </a:pPr>
            <a:r>
              <a:rPr lang="en-US" dirty="0"/>
              <a:t>Extended collaboration with healthcare providers to continue support of robots in the field.</a:t>
            </a:r>
          </a:p>
          <a:p>
            <a:pPr>
              <a:lnSpc>
                <a:spcPct val="110000"/>
              </a:lnSpc>
            </a:pPr>
            <a:r>
              <a:rPr lang="en-US" dirty="0"/>
              <a:t>Extended improvements of the robot, its appearance, its look-and-feel, and introduction of alternate forms.</a:t>
            </a:r>
          </a:p>
          <a:p>
            <a:pPr>
              <a:lnSpc>
                <a:spcPct val="110000"/>
              </a:lnSpc>
            </a:pPr>
            <a:r>
              <a:rPr lang="en-US" dirty="0"/>
              <a:t>Movement of marketization of the technology on increasing scales.</a:t>
            </a:r>
          </a:p>
          <a:p>
            <a:pPr>
              <a:lnSpc>
                <a:spcPct val="110000"/>
              </a:lnSpc>
            </a:pPr>
            <a:r>
              <a:rPr lang="en-US" dirty="0"/>
              <a:t>Other activities to be determined as they arise.</a:t>
            </a: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2102144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normAutofit/>
          </a:bodyPr>
          <a:lstStyle/>
          <a:p>
            <a:r>
              <a:rPr lang="en-US" sz="4000" dirty="0"/>
              <a:t>What kind of intellectual talent are we looking for?</a:t>
            </a:r>
            <a:endParaRPr lang="en-NL" sz="4000"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a:xfrm>
            <a:off x="838200" y="1262921"/>
            <a:ext cx="10515600" cy="4351338"/>
          </a:xfrm>
        </p:spPr>
        <p:txBody>
          <a:bodyPr>
            <a:noAutofit/>
          </a:bodyPr>
          <a:lstStyle/>
          <a:p>
            <a:pPr>
              <a:lnSpc>
                <a:spcPct val="120000"/>
              </a:lnSpc>
            </a:pPr>
            <a:r>
              <a:rPr lang="en-US" sz="1800" dirty="0"/>
              <a:t>Scientists and engineers experienced in artificial intelligence and machine learning in human-machine interaction.</a:t>
            </a:r>
          </a:p>
          <a:p>
            <a:pPr>
              <a:lnSpc>
                <a:spcPct val="120000"/>
              </a:lnSpc>
            </a:pPr>
            <a:r>
              <a:rPr lang="en-US" sz="1800" dirty="0"/>
              <a:t>Artists and engineers with ideas of novel human-machine interfaces including reactivity to events and adaptive routines.</a:t>
            </a:r>
          </a:p>
          <a:p>
            <a:pPr>
              <a:lnSpc>
                <a:spcPct val="120000"/>
              </a:lnSpc>
            </a:pPr>
            <a:r>
              <a:rPr lang="en-US" sz="1800" dirty="0"/>
              <a:t>Engineers and developers with deep knowledge of manufacturing computers, 3D printing, and novel materials to meet the challenges in the project.</a:t>
            </a:r>
          </a:p>
          <a:p>
            <a:pPr>
              <a:lnSpc>
                <a:spcPct val="120000"/>
              </a:lnSpc>
            </a:pPr>
            <a:r>
              <a:rPr lang="en-US" sz="1800" dirty="0"/>
              <a:t>Clinicians versed in psychiatric and psychological techniques, especially those proffering new theories of treatment regimen for persons who have experienced trauma, or with disorders from birth.</a:t>
            </a:r>
          </a:p>
          <a:p>
            <a:pPr>
              <a:lnSpc>
                <a:spcPct val="120000"/>
              </a:lnSpc>
            </a:pPr>
            <a:r>
              <a:rPr lang="en-US" sz="1800" dirty="0"/>
              <a:t>Materials scientists and researchers in the area of flexible hardware especially in connectivity that would be utilized in a soft robot; those needing support for carbon nanotube structures.</a:t>
            </a:r>
          </a:p>
          <a:p>
            <a:pPr>
              <a:lnSpc>
                <a:spcPct val="120000"/>
              </a:lnSpc>
            </a:pPr>
            <a:r>
              <a:rPr lang="en-US" sz="1800" dirty="0"/>
              <a:t>Software developers: C#, Forth, Sphinx, Assembly, Linux Kernel, and I/O.</a:t>
            </a:r>
          </a:p>
          <a:p>
            <a:pPr>
              <a:lnSpc>
                <a:spcPct val="120000"/>
              </a:lnSpc>
            </a:pPr>
            <a:r>
              <a:rPr lang="en-US" sz="1800" dirty="0"/>
              <a:t>Misfits, tech-heads, and weirdos: You’ve your own ideas and maybe they ridicule you for them. Not in this project! Let’s aspire to create something truly interesting.</a:t>
            </a:r>
            <a:endParaRPr lang="en-NL" sz="1800"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1942858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normAutofit/>
          </a:bodyPr>
          <a:lstStyle/>
          <a:p>
            <a:r>
              <a:rPr lang="en-US" sz="3200" dirty="0"/>
              <a:t>Persons in the following who would ideally suit the purposes the grant is attempting to demonstrate</a:t>
            </a:r>
            <a:endParaRPr lang="en-NL" sz="3200"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a:xfrm>
            <a:off x="838200" y="1634230"/>
            <a:ext cx="10515600" cy="5117440"/>
          </a:xfrm>
        </p:spPr>
        <p:txBody>
          <a:bodyPr>
            <a:normAutofit fontScale="32500" lnSpcReduction="20000"/>
          </a:bodyPr>
          <a:lstStyle/>
          <a:p>
            <a:pPr>
              <a:lnSpc>
                <a:spcPct val="120000"/>
              </a:lnSpc>
            </a:pPr>
            <a:r>
              <a:rPr lang="en-US" sz="4900" b="1" dirty="0"/>
              <a:t>Artificial intelligence</a:t>
            </a:r>
            <a:r>
              <a:rPr lang="en-US" sz="4900" dirty="0"/>
              <a:t>: Machine learning, data science, computational modeling, and robotics.</a:t>
            </a:r>
          </a:p>
          <a:p>
            <a:pPr>
              <a:lnSpc>
                <a:spcPct val="120000"/>
              </a:lnSpc>
            </a:pPr>
            <a:r>
              <a:rPr lang="en-US" sz="4900" b="1" dirty="0"/>
              <a:t>Cognitive sciences</a:t>
            </a:r>
            <a:r>
              <a:rPr lang="en-US" sz="4900" dirty="0"/>
              <a:t>: Behavioral linguistics, learning and development, neurobiology, and psychology.</a:t>
            </a:r>
          </a:p>
          <a:p>
            <a:pPr>
              <a:lnSpc>
                <a:spcPct val="120000"/>
              </a:lnSpc>
            </a:pPr>
            <a:r>
              <a:rPr lang="en-US" sz="4900" b="1" dirty="0"/>
              <a:t>Psychiatry</a:t>
            </a:r>
            <a:r>
              <a:rPr lang="en-US" sz="4900" dirty="0"/>
              <a:t>: Physicians, clinicians, and practitioners; diagnostic and analytic capability; maladaptation, mood, and perception. </a:t>
            </a:r>
          </a:p>
          <a:p>
            <a:pPr>
              <a:lnSpc>
                <a:spcPct val="120000"/>
              </a:lnSpc>
            </a:pPr>
            <a:r>
              <a:rPr lang="en-US" sz="4900" b="1" dirty="0"/>
              <a:t>Vocal aesthetics</a:t>
            </a:r>
            <a:r>
              <a:rPr lang="en-US" sz="4900" dirty="0"/>
              <a:t>: Natural speaking, synthetic voices, mood conveyance by utterances, chirps, whirrs, and other novelties. </a:t>
            </a:r>
          </a:p>
          <a:p>
            <a:pPr>
              <a:lnSpc>
                <a:spcPct val="120000"/>
              </a:lnSpc>
            </a:pPr>
            <a:r>
              <a:rPr lang="en-US" sz="4900" b="1" dirty="0"/>
              <a:t>Language analytics</a:t>
            </a:r>
            <a:r>
              <a:rPr lang="en-US" sz="4900" dirty="0"/>
              <a:t>: Natural language processing, cues and gestures, causal reasoning.</a:t>
            </a:r>
          </a:p>
          <a:p>
            <a:pPr>
              <a:lnSpc>
                <a:spcPct val="120000"/>
              </a:lnSpc>
            </a:pPr>
            <a:r>
              <a:rPr lang="en-US" sz="4900" b="1" dirty="0"/>
              <a:t>Privacy and security</a:t>
            </a:r>
            <a:r>
              <a:rPr lang="en-US" sz="4900" dirty="0"/>
              <a:t>: GDPR, legal and implications of shared data, application security and embedded technologies. </a:t>
            </a:r>
          </a:p>
          <a:p>
            <a:pPr>
              <a:lnSpc>
                <a:spcPct val="120000"/>
              </a:lnSpc>
            </a:pPr>
            <a:r>
              <a:rPr lang="en-US" sz="4900" b="1" dirty="0"/>
              <a:t>Software development</a:t>
            </a:r>
            <a:r>
              <a:rPr lang="en-US" sz="4900" dirty="0"/>
              <a:t>: Forth and Assembly; sans-cloud to ensure data privacy.</a:t>
            </a:r>
          </a:p>
          <a:p>
            <a:pPr>
              <a:lnSpc>
                <a:spcPct val="120000"/>
              </a:lnSpc>
            </a:pPr>
            <a:r>
              <a:rPr lang="en-US" sz="4900" b="1" dirty="0"/>
              <a:t>Electronic design</a:t>
            </a:r>
            <a:r>
              <a:rPr lang="en-US" sz="4900" dirty="0"/>
              <a:t>: Computer and hardware design-to-manufacture; robotics, coordination and orchestration; radical ideas.</a:t>
            </a:r>
          </a:p>
          <a:p>
            <a:pPr>
              <a:lnSpc>
                <a:spcPct val="120000"/>
              </a:lnSpc>
            </a:pPr>
            <a:r>
              <a:rPr lang="en-US" sz="4900" b="1" dirty="0"/>
              <a:t>Sustainable manufacturing</a:t>
            </a:r>
            <a:r>
              <a:rPr lang="en-US" sz="4900" dirty="0"/>
              <a:t>: Process engineering, materials science, renewable materials and innovations in the 3D space. </a:t>
            </a:r>
          </a:p>
          <a:p>
            <a:pPr>
              <a:lnSpc>
                <a:spcPct val="120000"/>
              </a:lnSpc>
            </a:pPr>
            <a:r>
              <a:rPr lang="en-US" sz="4900" b="1" dirty="0"/>
              <a:t>Safety and CE</a:t>
            </a:r>
            <a:r>
              <a:rPr lang="en-US" sz="4900" dirty="0"/>
              <a:t>: Legal and compliance, standardization, tolerance and slippage domains.</a:t>
            </a:r>
          </a:p>
          <a:p>
            <a:pPr>
              <a:lnSpc>
                <a:spcPct val="120000"/>
              </a:lnSpc>
            </a:pPr>
            <a:r>
              <a:rPr lang="en-US" sz="4900" b="1" dirty="0"/>
              <a:t>Project management</a:t>
            </a:r>
            <a:r>
              <a:rPr lang="en-US" sz="4900" dirty="0"/>
              <a:t>: Agile and Scrum process, Kanban, team coordination.</a:t>
            </a:r>
          </a:p>
          <a:p>
            <a:pPr>
              <a:lnSpc>
                <a:spcPct val="120000"/>
              </a:lnSpc>
            </a:pPr>
            <a:r>
              <a:rPr lang="en-US" sz="4900" b="1" dirty="0"/>
              <a:t>Open</a:t>
            </a:r>
            <a:r>
              <a:rPr lang="en-US" sz="4900" dirty="0"/>
              <a:t>: Looking for radical ideas and hugely innovative designs—What is your suggestion?</a:t>
            </a:r>
          </a:p>
          <a:p>
            <a:pPr>
              <a:lnSpc>
                <a:spcPct val="120000"/>
              </a:lnSpc>
            </a:pP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2990450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lstStyle/>
          <a:p>
            <a:r>
              <a:rPr lang="en-US" dirty="0"/>
              <a:t>What can this grant offer me?</a:t>
            </a:r>
            <a:endParaRPr lang="en-NL"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p:txBody>
          <a:bodyPr/>
          <a:lstStyle/>
          <a:p>
            <a:r>
              <a:rPr lang="en-US" dirty="0"/>
              <a:t>A chance to work with a high-risk, incredibly novel project.</a:t>
            </a:r>
          </a:p>
          <a:p>
            <a:r>
              <a:rPr lang="en-US" dirty="0"/>
              <a:t>Get paid for the ideas you have been wanting to try out.</a:t>
            </a:r>
          </a:p>
          <a:p>
            <a:r>
              <a:rPr lang="en-US" dirty="0"/>
              <a:t>Publication potential of new techniques in robotic therapy, emotional detection and emotive support, robotic production, and unheard-of use-cases.</a:t>
            </a:r>
          </a:p>
          <a:p>
            <a:r>
              <a:rPr lang="en-US" dirty="0"/>
              <a:t>Publicity of participant activities and introduction to market verticals.</a:t>
            </a:r>
          </a:p>
          <a:p>
            <a:r>
              <a:rPr lang="en-US" dirty="0"/>
              <a:t>Continued employment in the commercial sector on the technology.</a:t>
            </a:r>
          </a:p>
          <a:p>
            <a:r>
              <a:rPr lang="en-US" dirty="0"/>
              <a:t>A unique opportunity to help the human race become less afraid of robots and what they provide.</a:t>
            </a: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4267921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lstStyle/>
          <a:p>
            <a:r>
              <a:rPr lang="en-US" dirty="0"/>
              <a:t>Some basic rules and guidelines</a:t>
            </a:r>
            <a:endParaRPr lang="en-NL"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p:txBody>
          <a:bodyPr/>
          <a:lstStyle/>
          <a:p>
            <a:r>
              <a:rPr lang="en-US" dirty="0"/>
              <a:t>Must be in the European Union--preference given to the newer EU-Member States.</a:t>
            </a:r>
          </a:p>
          <a:p>
            <a:r>
              <a:rPr lang="en-US" dirty="0"/>
              <a:t>Must be able to comply with the rules the EU has set for grant participants. </a:t>
            </a:r>
            <a:r>
              <a:rPr lang="en-US" dirty="0">
                <a:hlinkClick r:id="rId2"/>
              </a:rPr>
              <a:t>https://ec.europa.eu/info/funding-tenders/opportunities/portal/screen/how-to-participate/how-to-participate/1/1</a:t>
            </a:r>
            <a:endParaRPr lang="en-US" dirty="0"/>
          </a:p>
          <a:p>
            <a:r>
              <a:rPr lang="en-US" dirty="0"/>
              <a:t>Involve your University or company in the project.</a:t>
            </a:r>
          </a:p>
          <a:p>
            <a:r>
              <a:rPr lang="en-US" dirty="0"/>
              <a:t>Ignite your imagination to create something spectacular!</a:t>
            </a: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2729309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lstStyle/>
          <a:p>
            <a:r>
              <a:rPr lang="en-US" dirty="0"/>
              <a:t>How can I contribute?</a:t>
            </a:r>
            <a:endParaRPr lang="en-NL"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p:txBody>
          <a:bodyPr/>
          <a:lstStyle/>
          <a:p>
            <a:r>
              <a:rPr lang="en-US" dirty="0"/>
              <a:t>Contact the coordinator by email: </a:t>
            </a:r>
            <a:r>
              <a:rPr lang="en-US" dirty="0">
                <a:hlinkClick r:id="rId2"/>
              </a:rPr>
              <a:t>cartheur@pm.me</a:t>
            </a:r>
            <a:endParaRPr lang="en-US" dirty="0"/>
          </a:p>
          <a:p>
            <a:r>
              <a:rPr lang="en-US" dirty="0"/>
              <a:t>Contact via LinkedIn: </a:t>
            </a:r>
            <a:r>
              <a:rPr lang="en-US" dirty="0">
                <a:hlinkClick r:id="rId3"/>
              </a:rPr>
              <a:t>https://www.linkedin.com/in/cartheur/</a:t>
            </a:r>
            <a:r>
              <a:rPr lang="en-US" dirty="0"/>
              <a:t> </a:t>
            </a:r>
          </a:p>
          <a:p>
            <a:r>
              <a:rPr lang="en-US" dirty="0"/>
              <a:t>Become a registrant on the European Commission portal.</a:t>
            </a:r>
          </a:p>
          <a:p>
            <a:r>
              <a:rPr lang="en-US" dirty="0"/>
              <a:t>Bring some good ideas.</a:t>
            </a:r>
          </a:p>
          <a:p>
            <a:r>
              <a:rPr lang="en-US" dirty="0"/>
              <a:t>Feel inspired how to help people by using robots.</a:t>
            </a:r>
          </a:p>
          <a:p>
            <a:r>
              <a:rPr lang="en-US" dirty="0"/>
              <a:t>Ignite your imagination to create something spectacular!</a:t>
            </a: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3242226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7</TotalTime>
  <Words>1046</Words>
  <Application>Microsoft Office PowerPoint</Application>
  <PresentationFormat>Widescreen</PresentationFormat>
  <Paragraphs>81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Social and Mental Therapy with Artificial Animals</vt:lpstr>
      <vt:lpstr>What is the proposition?</vt:lpstr>
      <vt:lpstr>What activities fall inside the scope of the proposal?</vt:lpstr>
      <vt:lpstr>What activities are expected to continue beyond the grant period?</vt:lpstr>
      <vt:lpstr>What kind of intellectual talent are we looking for?</vt:lpstr>
      <vt:lpstr>Persons in the following who would ideally suit the purposes the grant is attempting to demonstrate</vt:lpstr>
      <vt:lpstr>What can this grant offer me?</vt:lpstr>
      <vt:lpstr>Some basic rules and guidelines</vt:lpstr>
      <vt:lpstr>How can I contribute?</vt:lpstr>
      <vt:lpstr>Learn more and support!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and Manufacture of Novel Space Propulsion Systems</dc:title>
  <dc:creator>Christopher Tucker | ANYWHERE365</dc:creator>
  <cp:lastModifiedBy>C.A. Tucker</cp:lastModifiedBy>
  <cp:revision>82</cp:revision>
  <cp:lastPrinted>2020-05-12T14:16:12Z</cp:lastPrinted>
  <dcterms:created xsi:type="dcterms:W3CDTF">2020-05-05T07:22:49Z</dcterms:created>
  <dcterms:modified xsi:type="dcterms:W3CDTF">2026-02-10T10:04:15Z</dcterms:modified>
</cp:coreProperties>
</file>